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30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3" r:id="rId13"/>
    <p:sldId id="522" r:id="rId14"/>
    <p:sldId id="524" r:id="rId15"/>
    <p:sldId id="525" r:id="rId16"/>
    <p:sldId id="526" r:id="rId17"/>
    <p:sldId id="527" r:id="rId18"/>
    <p:sldId id="528" r:id="rId19"/>
    <p:sldId id="529" r:id="rId20"/>
    <p:sldId id="274" r:id="rId21"/>
    <p:sldId id="530" r:id="rId22"/>
    <p:sldId id="531" r:id="rId23"/>
    <p:sldId id="532" r:id="rId24"/>
    <p:sldId id="533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003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97198-5DAF-994E-852E-8F3A4370FC2B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BE81F-4383-4E4F-8F2F-46B527F314E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2022/4/8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jp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第五單元 激勵函數</a:t>
            </a:r>
            <a:br>
              <a:rPr kumimoji="1" lang="en-US" altLang="zh-TW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第六單元 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在我們介紹貓狗圖片辨識的章節中，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曾經說過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分類問題會使用「機率」來處理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形函數能夠將資料轉換成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之間的數值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這正好符合機率是介於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44D28CD-2FFF-4241-AC83-19F7A07AEE8B}"/>
              </a:ext>
            </a:extLst>
          </p:cNvPr>
          <p:cNvGrpSpPr/>
          <p:nvPr/>
        </p:nvGrpSpPr>
        <p:grpSpPr>
          <a:xfrm>
            <a:off x="7640062" y="2358834"/>
            <a:ext cx="2432699" cy="3274188"/>
            <a:chOff x="7954884" y="2175954"/>
            <a:chExt cx="2432699" cy="32741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8BF7DE-4921-E545-BA8D-B86ECAF7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A51C6C7-CB3B-B348-90D2-6DB8E745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4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「斜坡函數」則是將負數的資料專換為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正數或零則維持原本的數值，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如果在處理資料時，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想要忽略負數的數值時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就可以採用這個函數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BF1C5B-FCC9-904A-8B9B-2B2D87418081}"/>
              </a:ext>
            </a:extLst>
          </p:cNvPr>
          <p:cNvGrpSpPr/>
          <p:nvPr/>
        </p:nvGrpSpPr>
        <p:grpSpPr>
          <a:xfrm>
            <a:off x="7537954" y="2358834"/>
            <a:ext cx="2377440" cy="3030347"/>
            <a:chOff x="7935468" y="2225770"/>
            <a:chExt cx="2377440" cy="303034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65B2616-A421-F440-94C8-C9EE43FA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F6F583A-598E-7748-A41B-A6FEDDFE5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4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907DB0F-8F6E-5443-93FD-20CA14CEB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0" b="-190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5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B907DB0F-8F6E-5443-93FD-20CA14CEB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66900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0" b="-190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793EE-FB10-2C45-8D1E-78A3BAD5243F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50CD2-0596-AF46-BF62-38A219248316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E0719-18A6-E347-A2A8-FC84B3477D5B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455BD8-A5D1-4648-B077-A4A45D4EA100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6ACB9A-4B54-C744-89D2-584E7D7C6711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104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1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2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745868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221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132B751-778E-6547-B325-84ABCF010ABD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2B17649-7F07-FC49-B969-9D44A7121AEF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5E2E2D-551D-1748-80A3-5EACD882FC9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508B4A-B3FF-A044-B942-DC1C832BEF88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2E37A-B343-7548-AA5D-7CC8D9F38ECA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163152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199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CC4DB8-94D6-F141-8BAA-908ED38FAFDA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E4F87F-1C48-314A-8A3C-28EB708B5AA1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6CBDA77-D647-BE4E-99A3-0917120E9E15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41A8FD0-CB6E-6C48-B865-E75DA849224F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94C433-342B-DE4F-957B-40BBC269D2D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EE8258E-F604-E746-B309-8D312D4C0374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92F415D-0DA0-4443-BF1D-2BCE4E2BB822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381299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199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15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14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7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935023" cy="523220"/>
                </a:xfrm>
                <a:prstGeom prst="rect">
                  <a:avLst/>
                </a:prstGeom>
                <a:blipFill>
                  <a:blip r:embed="rId4"/>
                  <a:stretch>
                    <a:fillRect r="-214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A7A3A6-4693-EB48-BE29-D4360024D1C8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CA18ABA-025A-544C-AC02-29AA6E167112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A20E69-F248-7842-B479-6ED72671DE7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9F60D1-00BA-C043-8AAF-2AB09D678E5E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40AB37-F3C7-FF4D-96B5-8983B855772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899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E132FD-EB14-FA40-B2C2-3EE7241E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8" y="3429000"/>
            <a:ext cx="2056995" cy="20569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0F5C73-AC9B-5746-BA00-1CA50F04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66" y="2875205"/>
            <a:ext cx="2569395" cy="3640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A2F0A-B6A7-BC4A-B792-F0812F7C0609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60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181D028-8E9A-2743-8579-9CCE187AD894}"/>
              </a:ext>
            </a:extLst>
          </p:cNvPr>
          <p:cNvSpPr/>
          <p:nvPr/>
        </p:nvSpPr>
        <p:spPr>
          <a:xfrm>
            <a:off x="6096000" y="1999488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993137-6181-214C-809D-BADC7BFA39BD}"/>
              </a:ext>
            </a:extLst>
          </p:cNvPr>
          <p:cNvSpPr txBox="1"/>
          <p:nvPr/>
        </p:nvSpPr>
        <p:spPr>
          <a:xfrm>
            <a:off x="3108960" y="519988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第二章中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，我們介紹了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建立類神經網路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所需的流程，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但是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在運算上，類神經網路是如何自動調整權重的呢？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EFC613C-4366-DD49-80BF-610CD017E3F7}"/>
              </a:ext>
            </a:extLst>
          </p:cNvPr>
          <p:cNvCxnSpPr>
            <a:stCxn id="4" idx="0"/>
          </p:cNvCxnSpPr>
          <p:nvPr/>
        </p:nvCxnSpPr>
        <p:spPr>
          <a:xfrm flipV="1">
            <a:off x="6894612" y="4059936"/>
            <a:ext cx="621756" cy="1139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96-D469-5241-A4D4-89450C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D3487-61F2-E34B-A8A5-938271E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2" y="2348644"/>
            <a:ext cx="859182" cy="1027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2549E-2E00-2142-AD57-9202FFD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10" y="1869566"/>
            <a:ext cx="1027749" cy="102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656B72-BB25-5648-BF99-EB10B34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2826676"/>
            <a:ext cx="924973" cy="96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EA0AEF-7371-5044-B2DB-EC917D9F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9" y="2619839"/>
            <a:ext cx="1239401" cy="826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58AC35-2BBC-F04E-BAA8-5E76BCE2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" y="1631650"/>
            <a:ext cx="1239401" cy="8262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F11CC9E-FEA0-A743-BE4E-532CFB3B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1" y="2458112"/>
            <a:ext cx="929648" cy="8634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8EE6-0BDE-5E4F-9A73-E14BC223E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38" y="1644293"/>
            <a:ext cx="924974" cy="8107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0166C19-EAB3-EC44-ADFE-ECA103682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956" y="4296469"/>
            <a:ext cx="988618" cy="10277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72E68FB-7391-8249-9C6E-9EF62710F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22" y="3426829"/>
            <a:ext cx="1084125" cy="91339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CDEF123-6B60-194C-8D5B-16482A2E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724" y="3358122"/>
            <a:ext cx="859184" cy="93083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EC0EE26-3B5C-F84B-B1A3-FCBDCDBDD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3668" y="4653727"/>
            <a:ext cx="988619" cy="9546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59FE4E1-856B-CC4A-AD7D-6777178DD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558" y="4340228"/>
            <a:ext cx="980235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C31608D-CC01-E24B-BA31-38B764C83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8" y="3454364"/>
            <a:ext cx="988618" cy="8858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4085A9E-9A3A-A148-A4F5-F57D668A0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612" y="3531998"/>
            <a:ext cx="999260" cy="102774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D5762CC-5897-314A-BAA4-81A88DC0CA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142" y="1732054"/>
            <a:ext cx="1239400" cy="85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75DDE70-EA17-474D-BAA4-631AE9261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945" y="4480152"/>
            <a:ext cx="1176288" cy="88221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E7B0A6B-1168-CA4D-99B8-B363E7321688}"/>
              </a:ext>
            </a:extLst>
          </p:cNvPr>
          <p:cNvGrpSpPr/>
          <p:nvPr/>
        </p:nvGrpSpPr>
        <p:grpSpPr>
          <a:xfrm>
            <a:off x="7307001" y="1354811"/>
            <a:ext cx="4318831" cy="3514394"/>
            <a:chOff x="6305552" y="1586167"/>
            <a:chExt cx="4318831" cy="351439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B80EF5B-E299-494C-A7BD-B2B25B172CDD}"/>
                </a:ext>
              </a:extLst>
            </p:cNvPr>
            <p:cNvGrpSpPr/>
            <p:nvPr/>
          </p:nvGrpSpPr>
          <p:grpSpPr>
            <a:xfrm>
              <a:off x="6305552" y="1586167"/>
              <a:ext cx="4318831" cy="3514394"/>
              <a:chOff x="6789420" y="1601530"/>
              <a:chExt cx="4318831" cy="3514394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447C20FA-C28B-FE4C-A5C7-7C1CDB577A60}"/>
                  </a:ext>
                </a:extLst>
              </p:cNvPr>
              <p:cNvGrpSpPr/>
              <p:nvPr/>
            </p:nvGrpSpPr>
            <p:grpSpPr>
              <a:xfrm>
                <a:off x="6789420" y="1601530"/>
                <a:ext cx="1006920" cy="3514394"/>
                <a:chOff x="6789420" y="1601530"/>
                <a:chExt cx="1006920" cy="3514394"/>
              </a:xfrm>
            </p:grpSpPr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CA5758F-BE05-364B-8602-EE4C1D236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1601530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7" name="直線箭頭接點 76">
                  <a:extLst>
                    <a:ext uri="{FF2B5EF4-FFF2-40B4-BE49-F238E27FC236}">
                      <a16:creationId xmlns:a16="http://schemas.microsoft.com/office/drawing/2014/main" id="{386D1AD0-D223-5B40-B81B-E0AE549990DF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>
                  <a:off x="6789420" y="1853530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58CAC288-F8BD-5B46-9A85-3EE1B4F46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23544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9" name="直線箭頭接點 78">
                  <a:extLst>
                    <a:ext uri="{FF2B5EF4-FFF2-40B4-BE49-F238E27FC236}">
                      <a16:creationId xmlns:a16="http://schemas.microsoft.com/office/drawing/2014/main" id="{365A9694-3249-D848-95CF-C29E8A0CF2C2}"/>
                    </a:ext>
                  </a:extLst>
                </p:cNvPr>
                <p:cNvCxnSpPr>
                  <a:cxnSpLocks/>
                  <a:endCxn id="78" idx="2"/>
                </p:cNvCxnSpPr>
                <p:nvPr/>
              </p:nvCxnSpPr>
              <p:spPr>
                <a:xfrm>
                  <a:off x="6789420" y="2606497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2CB66853-160F-0D42-A5F3-40ED10D0BE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4611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1" name="直線箭頭接點 80">
                  <a:extLst>
                    <a:ext uri="{FF2B5EF4-FFF2-40B4-BE49-F238E27FC236}">
                      <a16:creationId xmlns:a16="http://schemas.microsoft.com/office/drawing/2014/main" id="{2B140B3B-754D-814B-B5E7-560B96DA992E}"/>
                    </a:ext>
                  </a:extLst>
                </p:cNvPr>
                <p:cNvCxnSpPr>
                  <a:cxnSpLocks/>
                  <a:endCxn id="80" idx="2"/>
                </p:cNvCxnSpPr>
                <p:nvPr/>
              </p:nvCxnSpPr>
              <p:spPr>
                <a:xfrm>
                  <a:off x="6789420" y="486392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CC862695-C25B-8F48-9A89-E9C0D40D49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860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3" name="直線箭頭接點 82">
                  <a:extLst>
                    <a:ext uri="{FF2B5EF4-FFF2-40B4-BE49-F238E27FC236}">
                      <a16:creationId xmlns:a16="http://schemas.microsoft.com/office/drawing/2014/main" id="{3F75DDAE-84FB-1640-B359-C4AE10FA7D78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6789420" y="4112431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97ADBBB6-5C7C-E641-AFEA-B1CC156E3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10746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5" name="直線箭頭接點 84">
                  <a:extLst>
                    <a:ext uri="{FF2B5EF4-FFF2-40B4-BE49-F238E27FC236}">
                      <a16:creationId xmlns:a16="http://schemas.microsoft.com/office/drawing/2014/main" id="{E112E4E0-2FB4-E648-87A5-E17BD3E39D2C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>
                  <a:off x="6789420" y="335946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71434A4-0675-9842-9961-2E7B7F86410E}"/>
                  </a:ext>
                </a:extLst>
              </p:cNvPr>
              <p:cNvGrpSpPr/>
              <p:nvPr/>
            </p:nvGrpSpPr>
            <p:grpSpPr>
              <a:xfrm>
                <a:off x="8946843" y="2111062"/>
                <a:ext cx="504000" cy="2500862"/>
                <a:chOff x="8946843" y="2111062"/>
                <a:chExt cx="504000" cy="2500862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ED15B51C-C374-A746-A5BB-91A7B4EEA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31098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AA884D5-B3FA-8D46-9E92-CA09E8F3DF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2111062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0130860A-91BA-9649-9783-AB0807608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4107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F6B6007F-18EE-9C48-A1E7-DFBCF7C9728E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7796340" y="1853530"/>
                <a:ext cx="1150503" cy="5095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FDE0A81-1D9C-7146-A060-B18896DB44F5}"/>
                  </a:ext>
                </a:extLst>
              </p:cNvPr>
              <p:cNvCxnSpPr>
                <a:cxnSpLocks/>
                <a:stCxn id="76" idx="6"/>
                <a:endCxn id="73" idx="2"/>
              </p:cNvCxnSpPr>
              <p:nvPr/>
            </p:nvCxnSpPr>
            <p:spPr>
              <a:xfrm>
                <a:off x="7796340" y="1853530"/>
                <a:ext cx="1150503" cy="15083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D55AB2-2475-0F46-B29A-F814898DB07A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7796340" y="1853530"/>
                <a:ext cx="1150503" cy="2506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48354F8-C8D2-964A-8E81-539A9A25E62A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434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FD7709-B2A8-8045-8B56-132DFAAD8F89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7796340" y="2606497"/>
                <a:ext cx="1150503" cy="755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A183D1D-1AE1-C140-A2D5-77E793B517D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7796340" y="2606497"/>
                <a:ext cx="1150503" cy="1753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2E60A2D-DA9F-F946-9C30-F2CCD41152E2}"/>
                  </a:ext>
                </a:extLst>
              </p:cNvPr>
              <p:cNvCxnSpPr>
                <a:cxnSpLocks/>
                <a:stCxn id="84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9964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716EFA9-E1CD-FC41-BE4C-E97474958D64}"/>
                  </a:ext>
                </a:extLst>
              </p:cNvPr>
              <p:cNvCxnSpPr>
                <a:cxnSpLocks/>
                <a:stCxn id="84" idx="6"/>
                <a:endCxn id="73" idx="2"/>
              </p:cNvCxnSpPr>
              <p:nvPr/>
            </p:nvCxnSpPr>
            <p:spPr>
              <a:xfrm>
                <a:off x="7796340" y="3359464"/>
                <a:ext cx="1150503" cy="24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3B41292E-5086-934A-81B1-195B0FD72C4E}"/>
                  </a:ext>
                </a:extLst>
              </p:cNvPr>
              <p:cNvCxnSpPr>
                <a:cxnSpLocks/>
                <a:stCxn id="84" idx="6"/>
                <a:endCxn id="75" idx="2"/>
              </p:cNvCxnSpPr>
              <p:nvPr/>
            </p:nvCxnSpPr>
            <p:spPr>
              <a:xfrm>
                <a:off x="7796340" y="3359464"/>
                <a:ext cx="1150503" cy="1000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95BD62-35EA-DB43-B7CC-CDDF0D0D4A36}"/>
                  </a:ext>
                </a:extLst>
              </p:cNvPr>
              <p:cNvCxnSpPr>
                <a:cxnSpLocks/>
                <a:stCxn id="82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174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079E78E-EE3B-7D46-A661-D89A87961700}"/>
                  </a:ext>
                </a:extLst>
              </p:cNvPr>
              <p:cNvCxnSpPr>
                <a:cxnSpLocks/>
                <a:stCxn id="82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75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646FA43-5E72-0349-B568-47D89D3D4780}"/>
                  </a:ext>
                </a:extLst>
              </p:cNvPr>
              <p:cNvCxnSpPr>
                <a:cxnSpLocks/>
                <a:stCxn id="82" idx="6"/>
                <a:endCxn id="75" idx="2"/>
              </p:cNvCxnSpPr>
              <p:nvPr/>
            </p:nvCxnSpPr>
            <p:spPr>
              <a:xfrm>
                <a:off x="7796340" y="4112431"/>
                <a:ext cx="1150503" cy="247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2430CEF-703B-B742-AC9A-F851E54AE7AB}"/>
                  </a:ext>
                </a:extLst>
              </p:cNvPr>
              <p:cNvCxnSpPr>
                <a:cxnSpLocks/>
                <a:stCxn id="80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500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8D68243-1964-D546-8F5B-9EF2254D07D1}"/>
                  </a:ext>
                </a:extLst>
              </p:cNvPr>
              <p:cNvCxnSpPr>
                <a:cxnSpLocks/>
                <a:stCxn id="80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15020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6A36C1B0-5C14-BA44-9FF8-C80C56F4649C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7796340" y="4359924"/>
                <a:ext cx="1150503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D908AD75-E8D7-D349-8C4B-D641A3787A19}"/>
                  </a:ext>
                </a:extLst>
              </p:cNvPr>
              <p:cNvGrpSpPr/>
              <p:nvPr/>
            </p:nvGrpSpPr>
            <p:grpSpPr>
              <a:xfrm>
                <a:off x="10604251" y="2587042"/>
                <a:ext cx="504000" cy="1512644"/>
                <a:chOff x="10349346" y="2599787"/>
                <a:chExt cx="504000" cy="1512644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AAB63147-CAA7-3249-B5E3-433EDF623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259978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1699C53A-2ABA-744E-A2A9-A547F5775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3608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F2E7A12-A065-CB42-8095-636B7E4EABBF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9450843" y="2363062"/>
                <a:ext cx="1153408" cy="47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9837D7-DD33-F342-B357-4793FBFF4E17}"/>
                  </a:ext>
                </a:extLst>
              </p:cNvPr>
              <p:cNvCxnSpPr>
                <a:cxnSpLocks/>
                <a:stCxn id="74" idx="6"/>
                <a:endCxn id="72" idx="2"/>
              </p:cNvCxnSpPr>
              <p:nvPr/>
            </p:nvCxnSpPr>
            <p:spPr>
              <a:xfrm>
                <a:off x="9450843" y="2363062"/>
                <a:ext cx="1153408" cy="1484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223B1-268F-2B44-BCB2-D2EF730F9AA4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522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F9353A4-0148-0A46-B08F-CFBA75A5720A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450843" y="3361897"/>
                <a:ext cx="1153408" cy="4857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522074EF-22AB-CD4A-850D-A7DDBD6EC0A4}"/>
                  </a:ext>
                </a:extLst>
              </p:cNvPr>
              <p:cNvCxnSpPr>
                <a:cxnSpLocks/>
                <a:stCxn id="75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15208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57FF24B0-FAB3-FB4A-B347-A794F3EDB9AC}"/>
                  </a:ext>
                </a:extLst>
              </p:cNvPr>
              <p:cNvCxnSpPr>
                <a:cxnSpLocks/>
                <a:stCxn id="75" idx="6"/>
                <a:endCxn id="72" idx="2"/>
              </p:cNvCxnSpPr>
              <p:nvPr/>
            </p:nvCxnSpPr>
            <p:spPr>
              <a:xfrm flipV="1">
                <a:off x="9450843" y="3847686"/>
                <a:ext cx="1153408" cy="512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3735789-BB79-4A4C-A5C9-0D3D67DFFF8B}"/>
                </a:ext>
              </a:extLst>
            </p:cNvPr>
            <p:cNvSpPr/>
            <p:nvPr/>
          </p:nvSpPr>
          <p:spPr>
            <a:xfrm>
              <a:off x="7419605" y="2114211"/>
              <a:ext cx="936237" cy="24622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659EA98-4529-074B-A95A-5A91641A0DCC}"/>
                </a:ext>
              </a:extLst>
            </p:cNvPr>
            <p:cNvSpPr/>
            <p:nvPr/>
          </p:nvSpPr>
          <p:spPr>
            <a:xfrm>
              <a:off x="9075560" y="2327701"/>
              <a:ext cx="936237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3343AE4-87D8-094D-865C-A75D105BC054}"/>
                </a:ext>
              </a:extLst>
            </p:cNvPr>
            <p:cNvSpPr txBox="1"/>
            <p:nvPr/>
          </p:nvSpPr>
          <p:spPr>
            <a:xfrm>
              <a:off x="10175855" y="2639013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0A6FDDD-1138-0A4E-8CB1-6556CBC93243}"/>
                </a:ext>
              </a:extLst>
            </p:cNvPr>
            <p:cNvSpPr txBox="1"/>
            <p:nvPr/>
          </p:nvSpPr>
          <p:spPr>
            <a:xfrm>
              <a:off x="10175855" y="3647657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11FEEFD1-76E5-B049-8761-81E0906050BE}"/>
              </a:ext>
            </a:extLst>
          </p:cNvPr>
          <p:cNvSpPr/>
          <p:nvPr/>
        </p:nvSpPr>
        <p:spPr>
          <a:xfrm>
            <a:off x="4616035" y="3019667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27FE104-416F-7540-8B15-CF01CF245D77}"/>
              </a:ext>
            </a:extLst>
          </p:cNvPr>
          <p:cNvCxnSpPr>
            <a:cxnSpLocks/>
          </p:cNvCxnSpPr>
          <p:nvPr/>
        </p:nvCxnSpPr>
        <p:spPr>
          <a:xfrm flipV="1">
            <a:off x="4663787" y="3601841"/>
            <a:ext cx="2585443" cy="666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E8264D-2A8A-F043-869F-C32292CC6765}"/>
              </a:ext>
            </a:extLst>
          </p:cNvPr>
          <p:cNvSpPr txBox="1"/>
          <p:nvPr/>
        </p:nvSpPr>
        <p:spPr>
          <a:xfrm>
            <a:off x="4643360" y="30449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C3471BB-3CA3-264E-AD8D-372F49868C5B}"/>
              </a:ext>
            </a:extLst>
          </p:cNvPr>
          <p:cNvSpPr/>
          <p:nvPr/>
        </p:nvSpPr>
        <p:spPr>
          <a:xfrm>
            <a:off x="4365229" y="2291383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120F04-E6E3-6F4A-9523-29CE1E77D025}"/>
              </a:ext>
            </a:extLst>
          </p:cNvPr>
          <p:cNvSpPr txBox="1"/>
          <p:nvPr/>
        </p:nvSpPr>
        <p:spPr>
          <a:xfrm>
            <a:off x="2655538" y="54018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還記得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嗎？其實類神經網路跟我們一樣，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是可以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從錯誤中學習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的，而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接下來要介紹的「學習演算法」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利用「誤差」計算權重應該如何調整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7356661-B55B-0446-BF24-042B89C3D26F}"/>
              </a:ext>
            </a:extLst>
          </p:cNvPr>
          <p:cNvCxnSpPr>
            <a:cxnSpLocks/>
            <a:stCxn id="87" idx="0"/>
            <a:endCxn id="86" idx="4"/>
          </p:cNvCxnSpPr>
          <p:nvPr/>
        </p:nvCxnSpPr>
        <p:spPr>
          <a:xfrm flipH="1" flipV="1">
            <a:off x="5785597" y="4351831"/>
            <a:ext cx="1117258" cy="105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，我們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A2624-8DF6-2041-B0C7-FF657C3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4" y="3308302"/>
            <a:ext cx="4431792" cy="343209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3990729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50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，我們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57DA51A-E51B-C14B-8FA4-D4C3E5AFE13C}"/>
              </a:ext>
            </a:extLst>
          </p:cNvPr>
          <p:cNvSpPr/>
          <p:nvPr/>
        </p:nvSpPr>
        <p:spPr>
          <a:xfrm>
            <a:off x="396241" y="3573676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1F438D-51D2-804C-A01D-6782A1DD9F89}"/>
              </a:ext>
            </a:extLst>
          </p:cNvPr>
          <p:cNvSpPr/>
          <p:nvPr/>
        </p:nvSpPr>
        <p:spPr>
          <a:xfrm>
            <a:off x="2802761" y="3483125"/>
            <a:ext cx="2414016" cy="14173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2DEAA0F-C88F-D742-B274-8539EA89E0FB}"/>
              </a:ext>
            </a:extLst>
          </p:cNvPr>
          <p:cNvSpPr/>
          <p:nvPr/>
        </p:nvSpPr>
        <p:spPr>
          <a:xfrm>
            <a:off x="3850379" y="3833545"/>
            <a:ext cx="1149849" cy="7802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/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E672-D751-244B-804F-1A7A5537D7D3}"/>
              </a:ext>
            </a:extLst>
          </p:cNvPr>
          <p:cNvSpPr txBox="1"/>
          <p:nvPr/>
        </p:nvSpPr>
        <p:spPr>
          <a:xfrm>
            <a:off x="838200" y="5691020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這個演算法主要的設計原理是透過誤差來決定權重需要多少調整，</a:t>
            </a: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如果誤差很大，權重調整的幅度就會大，反之則調整幅度就會小。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87B2C26-652B-834C-B9EE-6B0B2C047164}"/>
              </a:ext>
            </a:extLst>
          </p:cNvPr>
          <p:cNvSpPr/>
          <p:nvPr/>
        </p:nvSpPr>
        <p:spPr>
          <a:xfrm>
            <a:off x="6589779" y="3573675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4530AA-4EA9-3742-9EF2-E6DF12FF114F}"/>
              </a:ext>
            </a:extLst>
          </p:cNvPr>
          <p:cNvSpPr/>
          <p:nvPr/>
        </p:nvSpPr>
        <p:spPr>
          <a:xfrm>
            <a:off x="9011896" y="3483125"/>
            <a:ext cx="2414016" cy="14173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BC12EF-94AF-ED46-9785-156F2ADB449B}"/>
              </a:ext>
            </a:extLst>
          </p:cNvPr>
          <p:cNvSpPr/>
          <p:nvPr/>
        </p:nvSpPr>
        <p:spPr>
          <a:xfrm>
            <a:off x="10059514" y="3833545"/>
            <a:ext cx="1149849" cy="7802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/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DFBE0C-37A5-E540-9880-597B1344867F}"/>
              </a:ext>
            </a:extLst>
          </p:cNvPr>
          <p:cNvSpPr txBox="1"/>
          <p:nvPr/>
        </p:nvSpPr>
        <p:spPr>
          <a:xfrm>
            <a:off x="4266694" y="352984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較大的誤差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9C942D-653A-F942-9DE9-76F9D032E245}"/>
              </a:ext>
            </a:extLst>
          </p:cNvPr>
          <p:cNvSpPr txBox="1"/>
          <p:nvPr/>
        </p:nvSpPr>
        <p:spPr>
          <a:xfrm>
            <a:off x="10475829" y="352984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較小的</a:t>
            </a:r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誤差</a:t>
            </a:r>
            <a:endParaRPr kumimoji="1" lang="zh-TW" altLang="en-US" sz="20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4DA6B0-93F7-484A-8582-B7FE741DBD04}"/>
              </a:ext>
            </a:extLst>
          </p:cNvPr>
          <p:cNvSpPr txBox="1"/>
          <p:nvPr/>
        </p:nvSpPr>
        <p:spPr>
          <a:xfrm>
            <a:off x="10297257" y="4699156"/>
            <a:ext cx="14670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較少的調整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9ED258-26FD-B24F-B373-832B23112BC5}"/>
              </a:ext>
            </a:extLst>
          </p:cNvPr>
          <p:cNvSpPr txBox="1"/>
          <p:nvPr/>
        </p:nvSpPr>
        <p:spPr>
          <a:xfrm>
            <a:off x="4088122" y="4699156"/>
            <a:ext cx="14670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較多的調整</a:t>
            </a:r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DD61E9DB-3BC2-024C-9065-8CC8C83C535B}"/>
              </a:ext>
            </a:extLst>
          </p:cNvPr>
          <p:cNvSpPr/>
          <p:nvPr/>
        </p:nvSpPr>
        <p:spPr>
          <a:xfrm>
            <a:off x="5486400" y="4389120"/>
            <a:ext cx="828453" cy="1304544"/>
          </a:xfrm>
          <a:custGeom>
            <a:avLst/>
            <a:gdLst>
              <a:gd name="connsiteX0" fmla="*/ 536448 w 828453"/>
              <a:gd name="connsiteY0" fmla="*/ 1304544 h 1304544"/>
              <a:gd name="connsiteX1" fmla="*/ 804672 w 828453"/>
              <a:gd name="connsiteY1" fmla="*/ 768096 h 1304544"/>
              <a:gd name="connsiteX2" fmla="*/ 0 w 828453"/>
              <a:gd name="connsiteY2" fmla="*/ 0 h 13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53" h="1304544">
                <a:moveTo>
                  <a:pt x="536448" y="1304544"/>
                </a:moveTo>
                <a:cubicBezTo>
                  <a:pt x="715264" y="1145032"/>
                  <a:pt x="894080" y="985520"/>
                  <a:pt x="804672" y="768096"/>
                </a:cubicBezTo>
                <a:cubicBezTo>
                  <a:pt x="715264" y="550672"/>
                  <a:pt x="357632" y="275336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A7C149D9-701C-7740-A6F7-6506F6B4A46E}"/>
              </a:ext>
            </a:extLst>
          </p:cNvPr>
          <p:cNvSpPr/>
          <p:nvPr/>
        </p:nvSpPr>
        <p:spPr>
          <a:xfrm>
            <a:off x="6042188" y="4686749"/>
            <a:ext cx="2901696" cy="999744"/>
          </a:xfrm>
          <a:custGeom>
            <a:avLst/>
            <a:gdLst>
              <a:gd name="connsiteX0" fmla="*/ 0 w 2901696"/>
              <a:gd name="connsiteY0" fmla="*/ 999744 h 999744"/>
              <a:gd name="connsiteX1" fmla="*/ 950976 w 2901696"/>
              <a:gd name="connsiteY1" fmla="*/ 304800 h 999744"/>
              <a:gd name="connsiteX2" fmla="*/ 2901696 w 2901696"/>
              <a:gd name="connsiteY2" fmla="*/ 0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696" h="999744">
                <a:moveTo>
                  <a:pt x="0" y="999744"/>
                </a:moveTo>
                <a:cubicBezTo>
                  <a:pt x="233680" y="735584"/>
                  <a:pt x="467360" y="471424"/>
                  <a:pt x="950976" y="304800"/>
                </a:cubicBezTo>
                <a:cubicBezTo>
                  <a:pt x="1434592" y="138176"/>
                  <a:pt x="2168144" y="69088"/>
                  <a:pt x="2901696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雖然我們分析了這個演算法為何這樣設計，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但為了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更容易理解這個演算法設計的用意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讓</a:t>
            </a:r>
            <a:r>
              <a:rPr lang="zh-TW" altLang="en-US" sz="240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我們</a:t>
            </a:r>
            <a:r>
              <a:rPr lang="zh-TW" altLang="en-US" sz="240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用先前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健康照護的例子來理解這個演算法吧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6728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886910" y="36464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577492" y="2819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CA1172-27FE-E641-9D09-0CB0CD75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1" b="9367"/>
          <a:stretch/>
        </p:blipFill>
        <p:spPr>
          <a:xfrm>
            <a:off x="2290860" y="3152493"/>
            <a:ext cx="2698272" cy="3340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4C3B9E-A4BB-7043-95FB-B6AD4BFB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" b="10397"/>
          <a:stretch/>
        </p:blipFill>
        <p:spPr>
          <a:xfrm rot="16200000">
            <a:off x="7032309" y="2697515"/>
            <a:ext cx="2757247" cy="4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306494-855F-0A4F-8AE7-508FAD6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1" y="3419525"/>
            <a:ext cx="2536441" cy="25364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F87F08-9999-5947-B2E1-14127350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18650"/>
          <a:stretch/>
        </p:blipFill>
        <p:spPr>
          <a:xfrm>
            <a:off x="7115195" y="2875205"/>
            <a:ext cx="2782944" cy="37773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6F8B-090E-8946-BF47-8FA2B9645208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09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6714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DEFE26-38EE-2441-8A28-EE39097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47" y="3196035"/>
            <a:ext cx="3272869" cy="32728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FF06AC-CB91-A845-8FBB-413F060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0" y="3429000"/>
            <a:ext cx="3039904" cy="30399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878616-7D69-854D-8DDF-168F5D799787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670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2FE27-6304-214B-ABF0-69D431DC0D6A}"/>
              </a:ext>
            </a:extLst>
          </p:cNvPr>
          <p:cNvGrpSpPr/>
          <p:nvPr/>
        </p:nvGrpSpPr>
        <p:grpSpPr>
          <a:xfrm>
            <a:off x="537820" y="2329113"/>
            <a:ext cx="7768027" cy="4406778"/>
            <a:chOff x="537820" y="2329113"/>
            <a:chExt cx="7768027" cy="44067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D87A3C3-69E3-664C-B682-EF0126D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20" y="2329113"/>
              <a:ext cx="7768027" cy="4406778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572FB4-BD15-914B-B84D-BB50AB2646AD}"/>
                </a:ext>
              </a:extLst>
            </p:cNvPr>
            <p:cNvSpPr txBox="1"/>
            <p:nvPr/>
          </p:nvSpPr>
          <p:spPr>
            <a:xfrm>
              <a:off x="7878529" y="4555652"/>
              <a:ext cx="336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sz="20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4421833" y="1730955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在上一個章節中，我們介紹到「符號函數」，</a:t>
            </a:r>
            <a:endParaRPr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但它是唯一的激勵函數嗎？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5BC3D-BF52-5F4A-81A6-CBC12C89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14"/>
          <a:stretch/>
        </p:blipFill>
        <p:spPr>
          <a:xfrm>
            <a:off x="8743800" y="2950280"/>
            <a:ext cx="2196000" cy="957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30BB29-3B38-B84B-85F2-95D6F117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3" r="34560"/>
          <a:stretch/>
        </p:blipFill>
        <p:spPr>
          <a:xfrm>
            <a:off x="8329800" y="4043012"/>
            <a:ext cx="3024000" cy="9510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6C4FE2-2384-FD41-A9FE-B70053E6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0"/>
          <a:stretch/>
        </p:blipFill>
        <p:spPr>
          <a:xfrm>
            <a:off x="8527800" y="5129400"/>
            <a:ext cx="2628000" cy="9485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BCC47-F683-BC46-A495-0E279C4A978C}"/>
              </a:ext>
            </a:extLst>
          </p:cNvPr>
          <p:cNvSpPr>
            <a:spLocks noChangeAspect="1"/>
          </p:cNvSpPr>
          <p:nvPr/>
        </p:nvSpPr>
        <p:spPr>
          <a:xfrm>
            <a:off x="5859446" y="3765707"/>
            <a:ext cx="1980000" cy="19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4953D7D-4904-EB48-BD01-F8983F4ED3B0}"/>
              </a:ext>
            </a:extLst>
          </p:cNvPr>
          <p:cNvCxnSpPr/>
          <p:nvPr/>
        </p:nvCxnSpPr>
        <p:spPr>
          <a:xfrm flipH="1">
            <a:off x="7266432" y="2514244"/>
            <a:ext cx="329184" cy="1251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02F94-AD2D-2443-B002-B6B05ABB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69" y="1511661"/>
            <a:ext cx="5590427" cy="4981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558045" y="2644170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除了符號函數以外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當然還有其他適用的激勵函數，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像是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步階函數、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形函數、斜坡函數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甚至是可以自己設計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710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411972" y="399420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在第二章，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識別貓花紋的例子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最後判斷計算的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y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值是否等於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6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其實就是一種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自行設計的激勵函數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72B608-13BF-2642-BC43-A5ED4445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9" y="1663465"/>
            <a:ext cx="1522228" cy="17655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18988-A482-714F-9385-0D4CADD3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0" y="1425294"/>
            <a:ext cx="6092392" cy="54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2139" y="1690688"/>
            <a:ext cx="818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「步階函數」與「符號函數」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，通常是用來做資料的分類。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符號函數能夠將資料分為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步階函數則是將資料分為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2673349" y="3020417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6096000" y="301625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41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26041</TotalTime>
  <Words>1236</Words>
  <Application>Microsoft Macintosh PowerPoint</Application>
  <PresentationFormat>寬螢幕</PresentationFormat>
  <Paragraphs>256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Heiti SC Medium</vt:lpstr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什麼是激勵函數？</vt:lpstr>
      <vt:lpstr>什麼是激勵函數？</vt:lpstr>
      <vt:lpstr>什麼是激勵函數？</vt:lpstr>
      <vt:lpstr>什麼是激勵函數？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54</cp:revision>
  <dcterms:created xsi:type="dcterms:W3CDTF">2022-01-05T17:12:29Z</dcterms:created>
  <dcterms:modified xsi:type="dcterms:W3CDTF">2022-04-11T07:51:17Z</dcterms:modified>
</cp:coreProperties>
</file>